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2"/>
  </p:notesMasterIdLst>
  <p:sldIdLst>
    <p:sldId id="256" r:id="rId2"/>
    <p:sldId id="257" r:id="rId3"/>
    <p:sldId id="258" r:id="rId4"/>
    <p:sldId id="259" r:id="rId5"/>
    <p:sldId id="260" r:id="rId6"/>
    <p:sldId id="261" r:id="rId7"/>
    <p:sldId id="269" r:id="rId8"/>
    <p:sldId id="262" r:id="rId9"/>
    <p:sldId id="266" r:id="rId10"/>
    <p:sldId id="272" r:id="rId11"/>
    <p:sldId id="267" r:id="rId12"/>
    <p:sldId id="268" r:id="rId13"/>
    <p:sldId id="270" r:id="rId14"/>
    <p:sldId id="282" r:id="rId15"/>
    <p:sldId id="263" r:id="rId16"/>
    <p:sldId id="265" r:id="rId17"/>
    <p:sldId id="271" r:id="rId18"/>
    <p:sldId id="264" r:id="rId19"/>
    <p:sldId id="273" r:id="rId20"/>
    <p:sldId id="280" r:id="rId21"/>
    <p:sldId id="275" r:id="rId22"/>
    <p:sldId id="278" r:id="rId23"/>
    <p:sldId id="274" r:id="rId24"/>
    <p:sldId id="277" r:id="rId25"/>
    <p:sldId id="279" r:id="rId26"/>
    <p:sldId id="283" r:id="rId27"/>
    <p:sldId id="286" r:id="rId28"/>
    <p:sldId id="287" r:id="rId29"/>
    <p:sldId id="285" r:id="rId30"/>
    <p:sldId id="281"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28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07FBFB-69F6-4C77-8B37-B19BFF6055DF}" type="datetimeFigureOut">
              <a:rPr lang="en-CA" smtClean="0"/>
              <a:t>2018-03-03</a:t>
            </a:fld>
            <a:endParaRPr lang="en-CA"/>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CA"/>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E5E631-714B-42C7-8222-83749070FAD6}" type="slidenum">
              <a:rPr lang="en-CA" smtClean="0"/>
              <a:t>‹N°›</a:t>
            </a:fld>
            <a:endParaRPr lang="en-CA"/>
          </a:p>
        </p:txBody>
      </p:sp>
    </p:spTree>
    <p:extLst>
      <p:ext uri="{BB962C8B-B14F-4D97-AF65-F5344CB8AC3E}">
        <p14:creationId xmlns:p14="http://schemas.microsoft.com/office/powerpoint/2010/main" val="2846648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10"/>
          </p:nvPr>
        </p:nvSpPr>
        <p:spPr/>
        <p:txBody>
          <a:bodyPr/>
          <a:lstStyle/>
          <a:p>
            <a:fld id="{4FE5E631-714B-42C7-8222-83749070FAD6}" type="slidenum">
              <a:rPr lang="en-CA" smtClean="0"/>
              <a:t>11</a:t>
            </a:fld>
            <a:endParaRPr lang="en-CA"/>
          </a:p>
        </p:txBody>
      </p:sp>
    </p:spTree>
    <p:extLst>
      <p:ext uri="{BB962C8B-B14F-4D97-AF65-F5344CB8AC3E}">
        <p14:creationId xmlns:p14="http://schemas.microsoft.com/office/powerpoint/2010/main" val="1589666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fr-FR" smtClean="0"/>
              <a:t>Modifiez le style du titre</a:t>
            </a:r>
            <a:endParaRPr kumimoji="0" lang="en-US"/>
          </a:p>
        </p:txBody>
      </p:sp>
      <p:sp>
        <p:nvSpPr>
          <p:cNvPr id="28" name="Espace réservé de la date 27"/>
          <p:cNvSpPr>
            <a:spLocks noGrp="1"/>
          </p:cNvSpPr>
          <p:nvPr>
            <p:ph type="dt" sz="half" idx="10"/>
          </p:nvPr>
        </p:nvSpPr>
        <p:spPr/>
        <p:txBody>
          <a:bodyPr/>
          <a:lstStyle/>
          <a:p>
            <a:fld id="{6DEF16EE-2361-4849-B32B-1DEF4F009025}" type="datetimeFigureOut">
              <a:rPr lang="en-CA" smtClean="0"/>
              <a:t>2018-03-03</a:t>
            </a:fld>
            <a:endParaRPr lang="en-CA"/>
          </a:p>
        </p:txBody>
      </p:sp>
      <p:sp>
        <p:nvSpPr>
          <p:cNvPr id="17" name="Espace réservé du pied de page 16"/>
          <p:cNvSpPr>
            <a:spLocks noGrp="1"/>
          </p:cNvSpPr>
          <p:nvPr>
            <p:ph type="ftr" sz="quarter" idx="11"/>
          </p:nvPr>
        </p:nvSpPr>
        <p:spPr/>
        <p:txBody>
          <a:bodyPr/>
          <a:lstStyle/>
          <a:p>
            <a:endParaRPr lang="en-CA"/>
          </a:p>
        </p:txBody>
      </p:sp>
      <p:sp>
        <p:nvSpPr>
          <p:cNvPr id="29" name="Espace réservé du numéro de diapositive 28"/>
          <p:cNvSpPr>
            <a:spLocks noGrp="1"/>
          </p:cNvSpPr>
          <p:nvPr>
            <p:ph type="sldNum" sz="quarter" idx="12"/>
          </p:nvPr>
        </p:nvSpPr>
        <p:spPr/>
        <p:txBody>
          <a:bodyPr/>
          <a:lstStyle/>
          <a:p>
            <a:fld id="{D4A02FE3-202E-460A-8F79-C85683152D4A}" type="slidenum">
              <a:rPr lang="en-CA" smtClean="0"/>
              <a:t>‹N°›</a:t>
            </a:fld>
            <a:endParaRPr lang="en-CA"/>
          </a:p>
        </p:txBody>
      </p:sp>
      <p:sp>
        <p:nvSpPr>
          <p:cNvPr id="9" name="Sous-titr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Modifiez le style des sous-titres du masque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6DEF16EE-2361-4849-B32B-1DEF4F009025}" type="datetimeFigureOut">
              <a:rPr lang="en-CA" smtClean="0"/>
              <a:t>2018-03-03</a:t>
            </a:fld>
            <a:endParaRPr lang="en-CA"/>
          </a:p>
        </p:txBody>
      </p:sp>
      <p:sp>
        <p:nvSpPr>
          <p:cNvPr id="5" name="Espace réservé du pied de page 4"/>
          <p:cNvSpPr>
            <a:spLocks noGrp="1"/>
          </p:cNvSpPr>
          <p:nvPr>
            <p:ph type="ftr" sz="quarter" idx="11"/>
          </p:nvPr>
        </p:nvSpPr>
        <p:spPr/>
        <p:txBody>
          <a:bodyPr/>
          <a:lstStyle/>
          <a:p>
            <a:endParaRPr lang="en-CA"/>
          </a:p>
        </p:txBody>
      </p:sp>
      <p:sp>
        <p:nvSpPr>
          <p:cNvPr id="6" name="Espace réservé du numéro de diapositive 5"/>
          <p:cNvSpPr>
            <a:spLocks noGrp="1"/>
          </p:cNvSpPr>
          <p:nvPr>
            <p:ph type="sldNum" sz="quarter" idx="12"/>
          </p:nvPr>
        </p:nvSpPr>
        <p:spPr/>
        <p:txBody>
          <a:bodyPr/>
          <a:lstStyle/>
          <a:p>
            <a:fld id="{D4A02FE3-202E-460A-8F79-C85683152D4A}" type="slidenum">
              <a:rPr lang="en-CA" smtClean="0"/>
              <a:t>‹N°›</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6DEF16EE-2361-4849-B32B-1DEF4F009025}" type="datetimeFigureOut">
              <a:rPr lang="en-CA" smtClean="0"/>
              <a:t>2018-03-03</a:t>
            </a:fld>
            <a:endParaRPr lang="en-CA"/>
          </a:p>
        </p:txBody>
      </p:sp>
      <p:sp>
        <p:nvSpPr>
          <p:cNvPr id="5" name="Espace réservé du pied de page 4"/>
          <p:cNvSpPr>
            <a:spLocks noGrp="1"/>
          </p:cNvSpPr>
          <p:nvPr>
            <p:ph type="ftr" sz="quarter" idx="11"/>
          </p:nvPr>
        </p:nvSpPr>
        <p:spPr/>
        <p:txBody>
          <a:bodyPr/>
          <a:lstStyle/>
          <a:p>
            <a:endParaRPr lang="en-CA"/>
          </a:p>
        </p:txBody>
      </p:sp>
      <p:sp>
        <p:nvSpPr>
          <p:cNvPr id="6" name="Espace réservé du numéro de diapositive 5"/>
          <p:cNvSpPr>
            <a:spLocks noGrp="1"/>
          </p:cNvSpPr>
          <p:nvPr>
            <p:ph type="sldNum" sz="quarter" idx="12"/>
          </p:nvPr>
        </p:nvSpPr>
        <p:spPr/>
        <p:txBody>
          <a:bodyPr/>
          <a:lstStyle/>
          <a:p>
            <a:fld id="{D4A02FE3-202E-460A-8F79-C85683152D4A}" type="slidenum">
              <a:rPr lang="en-CA" smtClean="0"/>
              <a:t>‹N°›</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u contenu 2"/>
          <p:cNvSpPr>
            <a:spLocks noGrp="1"/>
          </p:cNvSpPr>
          <p:nvPr>
            <p:ph idx="1"/>
          </p:nvPr>
        </p:nvSpPr>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6DEF16EE-2361-4849-B32B-1DEF4F009025}" type="datetimeFigureOut">
              <a:rPr lang="en-CA" smtClean="0"/>
              <a:t>2018-03-03</a:t>
            </a:fld>
            <a:endParaRPr lang="en-CA"/>
          </a:p>
        </p:txBody>
      </p:sp>
      <p:sp>
        <p:nvSpPr>
          <p:cNvPr id="5" name="Espace réservé du pied de page 4"/>
          <p:cNvSpPr>
            <a:spLocks noGrp="1"/>
          </p:cNvSpPr>
          <p:nvPr>
            <p:ph type="ftr" sz="quarter" idx="11"/>
          </p:nvPr>
        </p:nvSpPr>
        <p:spPr/>
        <p:txBody>
          <a:bodyPr/>
          <a:lstStyle/>
          <a:p>
            <a:endParaRPr lang="en-CA"/>
          </a:p>
        </p:txBody>
      </p:sp>
      <p:sp>
        <p:nvSpPr>
          <p:cNvPr id="6" name="Espace réservé du numéro de diapositive 5"/>
          <p:cNvSpPr>
            <a:spLocks noGrp="1"/>
          </p:cNvSpPr>
          <p:nvPr>
            <p:ph type="sldNum" sz="quarter" idx="12"/>
          </p:nvPr>
        </p:nvSpPr>
        <p:spPr/>
        <p:txBody>
          <a:bodyPr/>
          <a:lstStyle/>
          <a:p>
            <a:fld id="{D4A02FE3-202E-460A-8F79-C85683152D4A}" type="slidenum">
              <a:rPr lang="en-CA" smtClean="0"/>
              <a:t>‹N°›</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3">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fr-FR" smtClean="0"/>
              <a:t>Modifiez le style du titre</a:t>
            </a:r>
            <a:endParaRPr kumimoji="0" lang="en-US"/>
          </a:p>
        </p:txBody>
      </p:sp>
      <p:sp>
        <p:nvSpPr>
          <p:cNvPr id="3" name="Espace réservé du texte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Modifiez les styles du texte du masque</a:t>
            </a:r>
          </a:p>
        </p:txBody>
      </p:sp>
      <p:sp>
        <p:nvSpPr>
          <p:cNvPr id="4" name="Espace réservé de la date 3"/>
          <p:cNvSpPr>
            <a:spLocks noGrp="1"/>
          </p:cNvSpPr>
          <p:nvPr>
            <p:ph type="dt" sz="half" idx="10"/>
          </p:nvPr>
        </p:nvSpPr>
        <p:spPr/>
        <p:txBody>
          <a:bodyPr/>
          <a:lstStyle/>
          <a:p>
            <a:fld id="{6DEF16EE-2361-4849-B32B-1DEF4F009025}" type="datetimeFigureOut">
              <a:rPr lang="en-CA" smtClean="0"/>
              <a:t>2018-03-03</a:t>
            </a:fld>
            <a:endParaRPr lang="en-CA"/>
          </a:p>
        </p:txBody>
      </p:sp>
      <p:sp>
        <p:nvSpPr>
          <p:cNvPr id="5" name="Espace réservé du pied de page 4"/>
          <p:cNvSpPr>
            <a:spLocks noGrp="1"/>
          </p:cNvSpPr>
          <p:nvPr>
            <p:ph type="ftr" sz="quarter" idx="11"/>
          </p:nvPr>
        </p:nvSpPr>
        <p:spPr/>
        <p:txBody>
          <a:bodyPr/>
          <a:lstStyle/>
          <a:p>
            <a:endParaRPr lang="en-CA"/>
          </a:p>
        </p:txBody>
      </p:sp>
      <p:sp>
        <p:nvSpPr>
          <p:cNvPr id="6" name="Espace réservé du numéro de diapositive 5"/>
          <p:cNvSpPr>
            <a:spLocks noGrp="1"/>
          </p:cNvSpPr>
          <p:nvPr>
            <p:ph type="sldNum" sz="quarter" idx="12"/>
          </p:nvPr>
        </p:nvSpPr>
        <p:spPr>
          <a:xfrm>
            <a:off x="7924800" y="6416675"/>
            <a:ext cx="762000" cy="365125"/>
          </a:xfrm>
        </p:spPr>
        <p:txBody>
          <a:bodyPr/>
          <a:lstStyle/>
          <a:p>
            <a:fld id="{D4A02FE3-202E-460A-8F79-C85683152D4A}" type="slidenum">
              <a:rPr lang="en-CA" smtClean="0"/>
              <a:t>‹N°›</a:t>
            </a:fld>
            <a:endParaRPr lang="en-CA"/>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u contenu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u contenu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Espace réservé de la date 4"/>
          <p:cNvSpPr>
            <a:spLocks noGrp="1"/>
          </p:cNvSpPr>
          <p:nvPr>
            <p:ph type="dt" sz="half" idx="10"/>
          </p:nvPr>
        </p:nvSpPr>
        <p:spPr/>
        <p:txBody>
          <a:bodyPr/>
          <a:lstStyle/>
          <a:p>
            <a:fld id="{6DEF16EE-2361-4849-B32B-1DEF4F009025}" type="datetimeFigureOut">
              <a:rPr lang="en-CA" smtClean="0"/>
              <a:t>2018-03-03</a:t>
            </a:fld>
            <a:endParaRPr lang="en-CA"/>
          </a:p>
        </p:txBody>
      </p:sp>
      <p:sp>
        <p:nvSpPr>
          <p:cNvPr id="6" name="Espace réservé du pied de page 5"/>
          <p:cNvSpPr>
            <a:spLocks noGrp="1"/>
          </p:cNvSpPr>
          <p:nvPr>
            <p:ph type="ftr" sz="quarter" idx="11"/>
          </p:nvPr>
        </p:nvSpPr>
        <p:spPr/>
        <p:txBody>
          <a:bodyPr/>
          <a:lstStyle/>
          <a:p>
            <a:endParaRPr lang="en-CA"/>
          </a:p>
        </p:txBody>
      </p:sp>
      <p:sp>
        <p:nvSpPr>
          <p:cNvPr id="7" name="Espace réservé du numéro de diapositive 6"/>
          <p:cNvSpPr>
            <a:spLocks noGrp="1"/>
          </p:cNvSpPr>
          <p:nvPr>
            <p:ph type="sldNum" sz="quarter" idx="12"/>
          </p:nvPr>
        </p:nvSpPr>
        <p:spPr/>
        <p:txBody>
          <a:bodyPr/>
          <a:lstStyle/>
          <a:p>
            <a:fld id="{D4A02FE3-202E-460A-8F79-C85683152D4A}" type="slidenum">
              <a:rPr lang="en-CA" smtClean="0"/>
              <a:t>‹N°›</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29600" cy="1143000"/>
          </a:xfrm>
        </p:spPr>
        <p:txBody>
          <a:bodyPr anchor="ctr"/>
          <a:lstStyle>
            <a:lvl1pPr>
              <a:defRPr/>
            </a:lvl1pPr>
          </a:lstStyle>
          <a:p>
            <a:r>
              <a:rPr kumimoji="0" lang="fr-FR" smtClean="0"/>
              <a:t>Modifiez le style du titre</a:t>
            </a:r>
            <a:endParaRPr kumimoji="0" lang="en-US"/>
          </a:p>
        </p:txBody>
      </p:sp>
      <p:sp>
        <p:nvSpPr>
          <p:cNvPr id="3" name="Espace réservé du texte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Modifiez les styles du texte du masque</a:t>
            </a:r>
          </a:p>
        </p:txBody>
      </p:sp>
      <p:sp>
        <p:nvSpPr>
          <p:cNvPr id="4" name="Espace réservé du texte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Modifiez les styles du texte du masque</a:t>
            </a:r>
          </a:p>
        </p:txBody>
      </p:sp>
      <p:sp>
        <p:nvSpPr>
          <p:cNvPr id="5" name="Espace réservé du contenu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6" name="Espace réservé du contenu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7" name="Espace réservé de la date 6"/>
          <p:cNvSpPr>
            <a:spLocks noGrp="1"/>
          </p:cNvSpPr>
          <p:nvPr>
            <p:ph type="dt" sz="half" idx="10"/>
          </p:nvPr>
        </p:nvSpPr>
        <p:spPr/>
        <p:txBody>
          <a:bodyPr/>
          <a:lstStyle/>
          <a:p>
            <a:fld id="{6DEF16EE-2361-4849-B32B-1DEF4F009025}" type="datetimeFigureOut">
              <a:rPr lang="en-CA" smtClean="0"/>
              <a:t>2018-03-03</a:t>
            </a:fld>
            <a:endParaRPr lang="en-CA"/>
          </a:p>
        </p:txBody>
      </p:sp>
      <p:sp>
        <p:nvSpPr>
          <p:cNvPr id="8" name="Espace réservé du pied de page 7"/>
          <p:cNvSpPr>
            <a:spLocks noGrp="1"/>
          </p:cNvSpPr>
          <p:nvPr>
            <p:ph type="ftr" sz="quarter" idx="11"/>
          </p:nvPr>
        </p:nvSpPr>
        <p:spPr/>
        <p:txBody>
          <a:bodyPr/>
          <a:lstStyle/>
          <a:p>
            <a:endParaRPr lang="en-CA"/>
          </a:p>
        </p:txBody>
      </p:sp>
      <p:sp>
        <p:nvSpPr>
          <p:cNvPr id="9" name="Espace réservé du numéro de diapositive 8"/>
          <p:cNvSpPr>
            <a:spLocks noGrp="1"/>
          </p:cNvSpPr>
          <p:nvPr>
            <p:ph type="sldNum" sz="quarter" idx="12"/>
          </p:nvPr>
        </p:nvSpPr>
        <p:spPr/>
        <p:txBody>
          <a:bodyPr/>
          <a:lstStyle/>
          <a:p>
            <a:fld id="{D4A02FE3-202E-460A-8F79-C85683152D4A}" type="slidenum">
              <a:rPr lang="en-CA" smtClean="0"/>
              <a:t>‹N°›</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e la date 2"/>
          <p:cNvSpPr>
            <a:spLocks noGrp="1"/>
          </p:cNvSpPr>
          <p:nvPr>
            <p:ph type="dt" sz="half" idx="10"/>
          </p:nvPr>
        </p:nvSpPr>
        <p:spPr/>
        <p:txBody>
          <a:bodyPr/>
          <a:lstStyle/>
          <a:p>
            <a:fld id="{6DEF16EE-2361-4849-B32B-1DEF4F009025}" type="datetimeFigureOut">
              <a:rPr lang="en-CA" smtClean="0"/>
              <a:t>2018-03-03</a:t>
            </a:fld>
            <a:endParaRPr lang="en-CA"/>
          </a:p>
        </p:txBody>
      </p:sp>
      <p:sp>
        <p:nvSpPr>
          <p:cNvPr id="4" name="Espace réservé du pied de page 3"/>
          <p:cNvSpPr>
            <a:spLocks noGrp="1"/>
          </p:cNvSpPr>
          <p:nvPr>
            <p:ph type="ftr" sz="quarter" idx="11"/>
          </p:nvPr>
        </p:nvSpPr>
        <p:spPr/>
        <p:txBody>
          <a:bodyPr/>
          <a:lstStyle/>
          <a:p>
            <a:endParaRPr lang="en-CA"/>
          </a:p>
        </p:txBody>
      </p:sp>
      <p:sp>
        <p:nvSpPr>
          <p:cNvPr id="5" name="Espace réservé du numéro de diapositive 4"/>
          <p:cNvSpPr>
            <a:spLocks noGrp="1"/>
          </p:cNvSpPr>
          <p:nvPr>
            <p:ph type="sldNum" sz="quarter" idx="12"/>
          </p:nvPr>
        </p:nvSpPr>
        <p:spPr/>
        <p:txBody>
          <a:bodyPr/>
          <a:lstStyle/>
          <a:p>
            <a:fld id="{D4A02FE3-202E-460A-8F79-C85683152D4A}" type="slidenum">
              <a:rPr lang="en-CA" smtClean="0"/>
              <a:t>‹N°›</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DEF16EE-2361-4849-B32B-1DEF4F009025}" type="datetimeFigureOut">
              <a:rPr lang="en-CA" smtClean="0"/>
              <a:t>2018-03-03</a:t>
            </a:fld>
            <a:endParaRPr lang="en-CA"/>
          </a:p>
        </p:txBody>
      </p:sp>
      <p:sp>
        <p:nvSpPr>
          <p:cNvPr id="3" name="Espace réservé du pied de page 2"/>
          <p:cNvSpPr>
            <a:spLocks noGrp="1"/>
          </p:cNvSpPr>
          <p:nvPr>
            <p:ph type="ftr" sz="quarter" idx="11"/>
          </p:nvPr>
        </p:nvSpPr>
        <p:spPr/>
        <p:txBody>
          <a:bodyPr/>
          <a:lstStyle/>
          <a:p>
            <a:endParaRPr lang="en-CA"/>
          </a:p>
        </p:txBody>
      </p:sp>
      <p:sp>
        <p:nvSpPr>
          <p:cNvPr id="4" name="Espace réservé du numéro de diapositive 3"/>
          <p:cNvSpPr>
            <a:spLocks noGrp="1"/>
          </p:cNvSpPr>
          <p:nvPr>
            <p:ph type="sldNum" sz="quarter" idx="12"/>
          </p:nvPr>
        </p:nvSpPr>
        <p:spPr/>
        <p:txBody>
          <a:bodyPr/>
          <a:lstStyle/>
          <a:p>
            <a:fld id="{D4A02FE3-202E-460A-8F79-C85683152D4A}" type="slidenum">
              <a:rPr lang="en-CA" smtClean="0"/>
              <a:t>‹N°›</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fr-FR" smtClean="0"/>
              <a:t>Modifiez le style du titre</a:t>
            </a:r>
            <a:endParaRPr kumimoji="0" lang="en-US"/>
          </a:p>
        </p:txBody>
      </p:sp>
      <p:sp>
        <p:nvSpPr>
          <p:cNvPr id="3" name="Espace réservé du texte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fr-FR" smtClean="0"/>
              <a:t>Modifiez les styles du texte du masque</a:t>
            </a:r>
          </a:p>
        </p:txBody>
      </p:sp>
      <p:sp>
        <p:nvSpPr>
          <p:cNvPr id="4" name="Espace réservé du contenu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Espace réservé de la date 4"/>
          <p:cNvSpPr>
            <a:spLocks noGrp="1"/>
          </p:cNvSpPr>
          <p:nvPr>
            <p:ph type="dt" sz="half" idx="10"/>
          </p:nvPr>
        </p:nvSpPr>
        <p:spPr/>
        <p:txBody>
          <a:bodyPr/>
          <a:lstStyle/>
          <a:p>
            <a:fld id="{6DEF16EE-2361-4849-B32B-1DEF4F009025}" type="datetimeFigureOut">
              <a:rPr lang="en-CA" smtClean="0"/>
              <a:t>2018-03-03</a:t>
            </a:fld>
            <a:endParaRPr lang="en-CA"/>
          </a:p>
        </p:txBody>
      </p:sp>
      <p:sp>
        <p:nvSpPr>
          <p:cNvPr id="6" name="Espace réservé du pied de page 5"/>
          <p:cNvSpPr>
            <a:spLocks noGrp="1"/>
          </p:cNvSpPr>
          <p:nvPr>
            <p:ph type="ftr" sz="quarter" idx="11"/>
          </p:nvPr>
        </p:nvSpPr>
        <p:spPr/>
        <p:txBody>
          <a:bodyPr/>
          <a:lstStyle/>
          <a:p>
            <a:endParaRPr lang="en-CA"/>
          </a:p>
        </p:txBody>
      </p:sp>
      <p:sp>
        <p:nvSpPr>
          <p:cNvPr id="7" name="Espace réservé du numéro de diapositive 6"/>
          <p:cNvSpPr>
            <a:spLocks noGrp="1"/>
          </p:cNvSpPr>
          <p:nvPr>
            <p:ph type="sldNum" sz="quarter" idx="12"/>
          </p:nvPr>
        </p:nvSpPr>
        <p:spPr/>
        <p:txBody>
          <a:bodyPr/>
          <a:lstStyle/>
          <a:p>
            <a:fld id="{D4A02FE3-202E-460A-8F79-C85683152D4A}" type="slidenum">
              <a:rPr lang="en-CA" smtClean="0"/>
              <a:t>‹N°›</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fr-FR" smtClean="0"/>
              <a:t>Modifiez le style du titre</a:t>
            </a:r>
            <a:endParaRPr kumimoji="0" lang="en-US"/>
          </a:p>
        </p:txBody>
      </p:sp>
      <p:sp>
        <p:nvSpPr>
          <p:cNvPr id="3" name="Espace réservé pour une image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fr-FR" smtClean="0">
                <a:solidFill>
                  <a:schemeClr val="lt1"/>
                </a:solidFill>
                <a:latin typeface="+mn-lt"/>
                <a:ea typeface="+mn-ea"/>
                <a:cs typeface="+mn-cs"/>
              </a:rPr>
              <a:t>Cliquez sur l'icône pour ajouter une image</a:t>
            </a:r>
            <a:endParaRPr kumimoji="0" lang="en-US" dirty="0">
              <a:solidFill>
                <a:schemeClr val="lt1"/>
              </a:solidFill>
              <a:latin typeface="+mn-lt"/>
              <a:ea typeface="+mn-ea"/>
              <a:cs typeface="+mn-cs"/>
            </a:endParaRPr>
          </a:p>
        </p:txBody>
      </p:sp>
      <p:sp>
        <p:nvSpPr>
          <p:cNvPr id="4" name="Espace réservé du texte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fr-FR" smtClean="0"/>
              <a:t>Modifiez les styles du texte du masque</a:t>
            </a:r>
          </a:p>
        </p:txBody>
      </p:sp>
      <p:sp>
        <p:nvSpPr>
          <p:cNvPr id="5" name="Espace réservé de la date 4"/>
          <p:cNvSpPr>
            <a:spLocks noGrp="1"/>
          </p:cNvSpPr>
          <p:nvPr>
            <p:ph type="dt" sz="half" idx="10"/>
          </p:nvPr>
        </p:nvSpPr>
        <p:spPr/>
        <p:txBody>
          <a:bodyPr/>
          <a:lstStyle/>
          <a:p>
            <a:fld id="{6DEF16EE-2361-4849-B32B-1DEF4F009025}" type="datetimeFigureOut">
              <a:rPr lang="en-CA" smtClean="0"/>
              <a:t>2018-03-03</a:t>
            </a:fld>
            <a:endParaRPr lang="en-CA"/>
          </a:p>
        </p:txBody>
      </p:sp>
      <p:sp>
        <p:nvSpPr>
          <p:cNvPr id="6" name="Espace réservé du pied de page 5"/>
          <p:cNvSpPr>
            <a:spLocks noGrp="1"/>
          </p:cNvSpPr>
          <p:nvPr>
            <p:ph type="ftr" sz="quarter" idx="11"/>
          </p:nvPr>
        </p:nvSpPr>
        <p:spPr/>
        <p:txBody>
          <a:bodyPr/>
          <a:lstStyle/>
          <a:p>
            <a:endParaRPr lang="en-CA"/>
          </a:p>
        </p:txBody>
      </p:sp>
      <p:sp>
        <p:nvSpPr>
          <p:cNvPr id="7" name="Espace réservé du numéro de diapositive 6"/>
          <p:cNvSpPr>
            <a:spLocks noGrp="1"/>
          </p:cNvSpPr>
          <p:nvPr>
            <p:ph type="sldNum" sz="quarter" idx="12"/>
          </p:nvPr>
        </p:nvSpPr>
        <p:spPr/>
        <p:txBody>
          <a:bodyPr/>
          <a:lstStyle/>
          <a:p>
            <a:fld id="{D4A02FE3-202E-460A-8F79-C85683152D4A}" type="slidenum">
              <a:rPr lang="en-CA" smtClean="0"/>
              <a:t>‹N°›</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Espace réservé du titre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fr-FR" smtClean="0"/>
              <a:t>Modifiez le style du titre</a:t>
            </a:r>
            <a:endParaRPr kumimoji="0" lang="en-US"/>
          </a:p>
        </p:txBody>
      </p:sp>
      <p:sp>
        <p:nvSpPr>
          <p:cNvPr id="13" name="Espace réservé du texte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fr-FR" smtClean="0"/>
              <a:t>Modifiez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6DEF16EE-2361-4849-B32B-1DEF4F009025}" type="datetimeFigureOut">
              <a:rPr lang="en-CA" smtClean="0"/>
              <a:t>2018-03-03</a:t>
            </a:fld>
            <a:endParaRPr lang="en-CA"/>
          </a:p>
        </p:txBody>
      </p:sp>
      <p:sp>
        <p:nvSpPr>
          <p:cNvPr id="3" name="Espace réservé du pied de page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CA"/>
          </a:p>
        </p:txBody>
      </p:sp>
      <p:sp>
        <p:nvSpPr>
          <p:cNvPr id="23" name="Espace réservé du numéro de diapositive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D4A02FE3-202E-460A-8F79-C85683152D4A}" type="slidenum">
              <a:rPr lang="en-CA" smtClean="0"/>
              <a:t>‹N°›</a:t>
            </a:fld>
            <a:endParaRPr lang="en-CA"/>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sandejoel@yahoo.c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mailto:sandejoel@yahoo.c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539552" y="1844824"/>
            <a:ext cx="8229600" cy="1828800"/>
          </a:xfrm>
        </p:spPr>
        <p:txBody>
          <a:bodyPr>
            <a:normAutofit fontScale="90000"/>
          </a:bodyPr>
          <a:lstStyle/>
          <a:p>
            <a:r>
              <a:rPr lang="en-US" dirty="0" smtClean="0"/>
              <a:t>Data Analysis of Immigrants received Since 1980</a:t>
            </a:r>
            <a:endParaRPr lang="en-CA" dirty="0"/>
          </a:p>
        </p:txBody>
      </p:sp>
      <p:sp>
        <p:nvSpPr>
          <p:cNvPr id="3" name="Sous-titre 2"/>
          <p:cNvSpPr>
            <a:spLocks noGrp="1"/>
          </p:cNvSpPr>
          <p:nvPr>
            <p:ph type="subTitle" idx="1"/>
          </p:nvPr>
        </p:nvSpPr>
        <p:spPr>
          <a:xfrm>
            <a:off x="2411760" y="5445224"/>
            <a:ext cx="6112768" cy="792088"/>
          </a:xfrm>
        </p:spPr>
        <p:txBody>
          <a:bodyPr>
            <a:normAutofit fontScale="62500" lnSpcReduction="20000"/>
          </a:bodyPr>
          <a:lstStyle/>
          <a:p>
            <a:r>
              <a:rPr lang="en-CA" dirty="0" smtClean="0"/>
              <a:t>Analysis performed in Python </a:t>
            </a:r>
            <a:r>
              <a:rPr lang="en-CA" dirty="0"/>
              <a:t>P</a:t>
            </a:r>
            <a:r>
              <a:rPr lang="en-CA" dirty="0" smtClean="0"/>
              <a:t>rogramming </a:t>
            </a:r>
            <a:r>
              <a:rPr lang="en-CA" dirty="0"/>
              <a:t>L</a:t>
            </a:r>
            <a:r>
              <a:rPr lang="en-CA" dirty="0" smtClean="0"/>
              <a:t>anguage </a:t>
            </a:r>
          </a:p>
          <a:p>
            <a:r>
              <a:rPr lang="en-CA" dirty="0" smtClean="0"/>
              <a:t>By Joel </a:t>
            </a:r>
            <a:r>
              <a:rPr lang="en-CA" dirty="0" err="1" smtClean="0"/>
              <a:t>Sandé</a:t>
            </a:r>
            <a:endParaRPr lang="en-CA" dirty="0"/>
          </a:p>
        </p:txBody>
      </p:sp>
    </p:spTree>
    <p:extLst>
      <p:ext uri="{BB962C8B-B14F-4D97-AF65-F5344CB8AC3E}">
        <p14:creationId xmlns:p14="http://schemas.microsoft.com/office/powerpoint/2010/main" val="8174095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dirty="0" smtClean="0"/>
              <a:t>Small Queries</a:t>
            </a:r>
            <a:endParaRPr lang="en-CA"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497" t="30720" r="27287" b="49755"/>
          <a:stretch/>
        </p:blipFill>
        <p:spPr bwMode="auto">
          <a:xfrm>
            <a:off x="539552" y="2420888"/>
            <a:ext cx="8064895"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5252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994122"/>
          </a:xfrm>
        </p:spPr>
        <p:txBody>
          <a:bodyPr/>
          <a:lstStyle/>
          <a:p>
            <a:r>
              <a:rPr lang="en-CA" dirty="0" smtClean="0"/>
              <a:t>Petites </a:t>
            </a:r>
            <a:r>
              <a:rPr lang="en-CA" dirty="0" err="1" smtClean="0"/>
              <a:t>requêtes</a:t>
            </a:r>
            <a:endParaRPr lang="en-CA"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711" t="30969" r="16585" b="19289"/>
          <a:stretch/>
        </p:blipFill>
        <p:spPr bwMode="auto">
          <a:xfrm>
            <a:off x="395536" y="2195111"/>
            <a:ext cx="8329949" cy="360214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4" name="ZoneTexte 3"/>
          <p:cNvSpPr txBox="1"/>
          <p:nvPr/>
        </p:nvSpPr>
        <p:spPr>
          <a:xfrm>
            <a:off x="875880" y="1412776"/>
            <a:ext cx="7219512" cy="369332"/>
          </a:xfrm>
          <a:prstGeom prst="rect">
            <a:avLst/>
          </a:prstGeom>
          <a:noFill/>
        </p:spPr>
        <p:txBody>
          <a:bodyPr wrap="square" rtlCol="0">
            <a:spAutoFit/>
          </a:bodyPr>
          <a:lstStyle/>
          <a:p>
            <a:r>
              <a:rPr lang="en-CA" dirty="0"/>
              <a:t>The second part of this big request is to identify the provinces.</a:t>
            </a:r>
          </a:p>
        </p:txBody>
      </p:sp>
    </p:spTree>
    <p:extLst>
      <p:ext uri="{BB962C8B-B14F-4D97-AF65-F5344CB8AC3E}">
        <p14:creationId xmlns:p14="http://schemas.microsoft.com/office/powerpoint/2010/main" val="31530520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dirty="0" smtClean="0"/>
              <a:t>Big Query</a:t>
            </a:r>
            <a:endParaRPr lang="en-CA"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942" t="23135" r="16134" b="26187"/>
          <a:stretch/>
        </p:blipFill>
        <p:spPr bwMode="auto">
          <a:xfrm>
            <a:off x="539552" y="1700808"/>
            <a:ext cx="8136904" cy="415923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916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dirty="0" smtClean="0"/>
              <a:t>Visualization</a:t>
            </a:r>
            <a:endParaRPr lang="en-CA"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576" t="20490" r="9769" b="23373"/>
          <a:stretch/>
        </p:blipFill>
        <p:spPr bwMode="auto">
          <a:xfrm>
            <a:off x="827584" y="1788382"/>
            <a:ext cx="7272808" cy="4126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7840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1268760"/>
            <a:ext cx="8373616" cy="3888432"/>
          </a:xfrm>
        </p:spPr>
        <p:txBody>
          <a:bodyPr>
            <a:normAutofit/>
          </a:bodyPr>
          <a:lstStyle/>
          <a:p>
            <a:r>
              <a:rPr lang="en-CA" sz="4400" dirty="0"/>
              <a:t>Statistics of Number of women who have immigrated since </a:t>
            </a:r>
            <a:r>
              <a:rPr lang="en-CA" sz="4400" dirty="0" smtClean="0"/>
              <a:t>1980 </a:t>
            </a:r>
            <a:r>
              <a:rPr lang="en-CA" sz="4400" dirty="0"/>
              <a:t>and whose current annual salary </a:t>
            </a:r>
            <a:r>
              <a:rPr lang="en-CA" sz="4400" dirty="0" smtClean="0"/>
              <a:t>is &gt;= </a:t>
            </a:r>
            <a:r>
              <a:rPr lang="en-CA" sz="4400" dirty="0"/>
              <a:t>45,000</a:t>
            </a:r>
            <a:endParaRPr lang="en-CA" dirty="0"/>
          </a:p>
        </p:txBody>
      </p:sp>
    </p:spTree>
    <p:extLst>
      <p:ext uri="{BB962C8B-B14F-4D97-AF65-F5344CB8AC3E}">
        <p14:creationId xmlns:p14="http://schemas.microsoft.com/office/powerpoint/2010/main" val="34566229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778098"/>
          </a:xfrm>
        </p:spPr>
        <p:txBody>
          <a:bodyPr>
            <a:normAutofit/>
          </a:bodyPr>
          <a:lstStyle/>
          <a:p>
            <a:r>
              <a:rPr lang="en-CA" dirty="0" smtClean="0"/>
              <a:t>Small Query</a:t>
            </a:r>
            <a:endParaRPr lang="en-CA" dirty="0"/>
          </a:p>
        </p:txBody>
      </p:sp>
      <p:sp>
        <p:nvSpPr>
          <p:cNvPr id="4" name="Rectangle 3"/>
          <p:cNvSpPr/>
          <p:nvPr/>
        </p:nvSpPr>
        <p:spPr>
          <a:xfrm>
            <a:off x="773892" y="5363924"/>
            <a:ext cx="7632848" cy="369332"/>
          </a:xfrm>
          <a:prstGeom prst="rect">
            <a:avLst/>
          </a:prstGeom>
        </p:spPr>
        <p:txBody>
          <a:bodyPr wrap="square">
            <a:spAutoFit/>
          </a:bodyPr>
          <a:lstStyle/>
          <a:p>
            <a:r>
              <a:rPr lang="fr-FR" dirty="0" err="1" smtClean="0"/>
              <a:t>Nombre_Enregistrements_sexe_Province_Annee</a:t>
            </a:r>
            <a:r>
              <a:rPr lang="fr-FR" dirty="0" smtClean="0"/>
              <a:t>('QC', 1980, 'F', 45000)</a:t>
            </a:r>
            <a:endParaRPr lang="en-CA" dirty="0"/>
          </a:p>
        </p:txBody>
      </p:sp>
      <p:sp>
        <p:nvSpPr>
          <p:cNvPr id="5" name="ZoneTexte 4"/>
          <p:cNvSpPr txBox="1"/>
          <p:nvPr/>
        </p:nvSpPr>
        <p:spPr>
          <a:xfrm>
            <a:off x="1026458" y="6144616"/>
            <a:ext cx="6336704" cy="369332"/>
          </a:xfrm>
          <a:prstGeom prst="rect">
            <a:avLst/>
          </a:prstGeom>
          <a:noFill/>
          <a:ln>
            <a:solidFill>
              <a:schemeClr val="accent1"/>
            </a:solidFill>
          </a:ln>
        </p:spPr>
        <p:txBody>
          <a:bodyPr wrap="square" rtlCol="0">
            <a:spAutoFit/>
          </a:bodyPr>
          <a:lstStyle/>
          <a:p>
            <a:pPr algn="ctr"/>
            <a:r>
              <a:rPr lang="en-CA" dirty="0"/>
              <a:t>The answer for this query is 14</a:t>
            </a:r>
          </a:p>
        </p:txBody>
      </p:sp>
      <p:sp>
        <p:nvSpPr>
          <p:cNvPr id="6" name="ZoneTexte 5"/>
          <p:cNvSpPr txBox="1"/>
          <p:nvPr/>
        </p:nvSpPr>
        <p:spPr>
          <a:xfrm>
            <a:off x="467544" y="1484784"/>
            <a:ext cx="8036376" cy="646331"/>
          </a:xfrm>
          <a:prstGeom prst="rect">
            <a:avLst/>
          </a:prstGeom>
          <a:noFill/>
        </p:spPr>
        <p:txBody>
          <a:bodyPr wrap="square" rtlCol="0">
            <a:spAutoFit/>
          </a:bodyPr>
          <a:lstStyle/>
          <a:p>
            <a:r>
              <a:rPr lang="en-CA" dirty="0" smtClean="0"/>
              <a:t>1) </a:t>
            </a:r>
            <a:r>
              <a:rPr lang="en-CA" dirty="0"/>
              <a:t>Statistics of Number of women who have immigrated since </a:t>
            </a:r>
            <a:r>
              <a:rPr lang="en-CA" dirty="0" smtClean="0"/>
              <a:t>1980 </a:t>
            </a:r>
            <a:r>
              <a:rPr lang="en-CA" dirty="0"/>
              <a:t>and whose current annual salary is?&gt; = 45,000</a:t>
            </a:r>
          </a:p>
        </p:txBody>
      </p:sp>
      <p:pic>
        <p:nvPicPr>
          <p:cNvPr id="307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8729" t="11557" r="31284" b="52846"/>
          <a:stretch/>
        </p:blipFill>
        <p:spPr bwMode="auto">
          <a:xfrm>
            <a:off x="1026458" y="2348880"/>
            <a:ext cx="7010820" cy="2808312"/>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397188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dirty="0" smtClean="0"/>
              <a:t>Small Query</a:t>
            </a:r>
            <a:endParaRPr lang="en-CA"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633" t="33504" r="17803" b="17045"/>
          <a:stretch/>
        </p:blipFill>
        <p:spPr bwMode="auto">
          <a:xfrm>
            <a:off x="539552" y="1628800"/>
            <a:ext cx="8071274" cy="3807067"/>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9206329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922114"/>
          </a:xfrm>
        </p:spPr>
        <p:txBody>
          <a:bodyPr/>
          <a:lstStyle/>
          <a:p>
            <a:r>
              <a:rPr lang="en-CA" dirty="0" smtClean="0"/>
              <a:t>Visualization</a:t>
            </a:r>
            <a:endParaRPr lang="en-CA"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640" t="18973" r="9174" b="18900"/>
          <a:stretch/>
        </p:blipFill>
        <p:spPr bwMode="auto">
          <a:xfrm>
            <a:off x="309350" y="1340768"/>
            <a:ext cx="8329574"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3"/>
          <p:cNvSpPr txBox="1"/>
          <p:nvPr/>
        </p:nvSpPr>
        <p:spPr>
          <a:xfrm>
            <a:off x="309350" y="5877272"/>
            <a:ext cx="8329574" cy="646331"/>
          </a:xfrm>
          <a:prstGeom prst="rect">
            <a:avLst/>
          </a:prstGeom>
          <a:noFill/>
        </p:spPr>
        <p:txBody>
          <a:bodyPr wrap="square" rtlCol="0">
            <a:spAutoFit/>
          </a:bodyPr>
          <a:lstStyle/>
          <a:p>
            <a:r>
              <a:rPr lang="en-CA" dirty="0"/>
              <a:t>Note that there are more immigrants coming to ONTARIO than in other provinces</a:t>
            </a:r>
          </a:p>
        </p:txBody>
      </p:sp>
    </p:spTree>
    <p:extLst>
      <p:ext uri="{BB962C8B-B14F-4D97-AF65-F5344CB8AC3E}">
        <p14:creationId xmlns:p14="http://schemas.microsoft.com/office/powerpoint/2010/main" val="1117245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922114"/>
          </a:xfrm>
        </p:spPr>
        <p:txBody>
          <a:bodyPr/>
          <a:lstStyle/>
          <a:p>
            <a:r>
              <a:rPr lang="en-CA" dirty="0" err="1" smtClean="0"/>
              <a:t>Personnalisation</a:t>
            </a:r>
            <a:endParaRPr lang="en-CA" dirty="0"/>
          </a:p>
        </p:txBody>
      </p:sp>
      <p:sp>
        <p:nvSpPr>
          <p:cNvPr id="3" name="Espace réservé du contenu 2"/>
          <p:cNvSpPr>
            <a:spLocks noGrp="1"/>
          </p:cNvSpPr>
          <p:nvPr>
            <p:ph idx="1"/>
          </p:nvPr>
        </p:nvSpPr>
        <p:spPr/>
        <p:txBody>
          <a:bodyPr>
            <a:normAutofit lnSpcReduction="10000"/>
          </a:bodyPr>
          <a:lstStyle/>
          <a:p>
            <a:pPr marL="0" indent="0">
              <a:buNone/>
            </a:pPr>
            <a:r>
              <a:rPr lang="en-CA" dirty="0"/>
              <a:t>We can even customize the 2nd request</a:t>
            </a:r>
            <a:r>
              <a:rPr lang="en-CA" dirty="0" smtClean="0"/>
              <a:t>:</a:t>
            </a:r>
          </a:p>
          <a:p>
            <a:pPr marL="0" indent="0">
              <a:buNone/>
            </a:pPr>
            <a:endParaRPr lang="en-CA" dirty="0" smtClean="0"/>
          </a:p>
          <a:p>
            <a:r>
              <a:rPr lang="en-CA" dirty="0" smtClean="0"/>
              <a:t>Vary </a:t>
            </a:r>
            <a:r>
              <a:rPr lang="en-CA" dirty="0"/>
              <a:t>the years of the </a:t>
            </a:r>
            <a:r>
              <a:rPr lang="en-CA" dirty="0" smtClean="0"/>
              <a:t>request</a:t>
            </a:r>
          </a:p>
          <a:p>
            <a:endParaRPr lang="en-CA" dirty="0" smtClean="0"/>
          </a:p>
          <a:p>
            <a:r>
              <a:rPr lang="en-CA" dirty="0"/>
              <a:t>Decide whether it's either men's or women's statistics or even </a:t>
            </a:r>
            <a:r>
              <a:rPr lang="en-CA" dirty="0" smtClean="0"/>
              <a:t>both</a:t>
            </a:r>
          </a:p>
          <a:p>
            <a:endParaRPr lang="en-CA" dirty="0" smtClean="0"/>
          </a:p>
          <a:p>
            <a:r>
              <a:rPr lang="en-CA" dirty="0"/>
              <a:t>Choose the desired </a:t>
            </a:r>
            <a:r>
              <a:rPr lang="en-CA" dirty="0" smtClean="0"/>
              <a:t>salary</a:t>
            </a:r>
          </a:p>
          <a:p>
            <a:endParaRPr lang="en-CA" dirty="0"/>
          </a:p>
          <a:p>
            <a:r>
              <a:rPr lang="en-CA" dirty="0" smtClean="0"/>
              <a:t>…</a:t>
            </a:r>
            <a:endParaRPr lang="en-CA" dirty="0"/>
          </a:p>
        </p:txBody>
      </p:sp>
    </p:spTree>
    <p:extLst>
      <p:ext uri="{BB962C8B-B14F-4D97-AF65-F5344CB8AC3E}">
        <p14:creationId xmlns:p14="http://schemas.microsoft.com/office/powerpoint/2010/main" val="31606262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850106"/>
          </a:xfrm>
        </p:spPr>
        <p:txBody>
          <a:bodyPr/>
          <a:lstStyle/>
          <a:p>
            <a:r>
              <a:rPr lang="en-CA" dirty="0" smtClean="0"/>
              <a:t>Small Query</a:t>
            </a:r>
            <a:endParaRPr lang="en-CA" dirty="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935" t="47023" r="28524" b="26489"/>
          <a:stretch/>
        </p:blipFill>
        <p:spPr bwMode="auto">
          <a:xfrm>
            <a:off x="539552" y="2204864"/>
            <a:ext cx="8162230" cy="2858752"/>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683568" y="1556792"/>
            <a:ext cx="5832648" cy="369332"/>
          </a:xfrm>
          <a:prstGeom prst="rect">
            <a:avLst/>
          </a:prstGeom>
        </p:spPr>
        <p:txBody>
          <a:bodyPr wrap="square">
            <a:spAutoFit/>
          </a:bodyPr>
          <a:lstStyle/>
          <a:p>
            <a:r>
              <a:rPr lang="en-CA" dirty="0" smtClean="0"/>
              <a:t>1) </a:t>
            </a:r>
            <a:r>
              <a:rPr lang="en-CA" dirty="0"/>
              <a:t>Vary the years of the request</a:t>
            </a:r>
          </a:p>
        </p:txBody>
      </p:sp>
    </p:spTree>
    <p:extLst>
      <p:ext uri="{BB962C8B-B14F-4D97-AF65-F5344CB8AC3E}">
        <p14:creationId xmlns:p14="http://schemas.microsoft.com/office/powerpoint/2010/main" val="1138546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850106"/>
          </a:xfrm>
        </p:spPr>
        <p:txBody>
          <a:bodyPr>
            <a:normAutofit/>
          </a:bodyPr>
          <a:lstStyle/>
          <a:p>
            <a:r>
              <a:rPr lang="en-CA" dirty="0" smtClean="0"/>
              <a:t>Warning :</a:t>
            </a:r>
            <a:endParaRPr lang="en-CA" dirty="0"/>
          </a:p>
        </p:txBody>
      </p:sp>
      <p:sp>
        <p:nvSpPr>
          <p:cNvPr id="3" name="Espace réservé du contenu 2"/>
          <p:cNvSpPr>
            <a:spLocks noGrp="1"/>
          </p:cNvSpPr>
          <p:nvPr>
            <p:ph idx="1"/>
          </p:nvPr>
        </p:nvSpPr>
        <p:spPr>
          <a:xfrm>
            <a:off x="457200" y="1340768"/>
            <a:ext cx="8229600" cy="5184576"/>
          </a:xfrm>
        </p:spPr>
        <p:txBody>
          <a:bodyPr>
            <a:normAutofit lnSpcReduction="10000"/>
          </a:bodyPr>
          <a:lstStyle/>
          <a:p>
            <a:r>
              <a:rPr lang="en-CA" dirty="0" smtClean="0"/>
              <a:t>Numbers in </a:t>
            </a:r>
            <a:r>
              <a:rPr lang="en-CA" dirty="0"/>
              <a:t>this presentation are completely FALSE.</a:t>
            </a:r>
            <a:endParaRPr lang="en-CA" dirty="0" smtClean="0"/>
          </a:p>
          <a:p>
            <a:r>
              <a:rPr lang="en-CA" dirty="0"/>
              <a:t>I just wanted to highlight, from a practical case, the power of analysis of the Python language and its ability to generate results in visual form.</a:t>
            </a:r>
            <a:endParaRPr lang="en-CA" dirty="0" smtClean="0"/>
          </a:p>
          <a:p>
            <a:r>
              <a:rPr lang="en-CA" dirty="0"/>
              <a:t>I will leave a link to download the csv file from where the data </a:t>
            </a:r>
            <a:r>
              <a:rPr lang="en-CA" dirty="0" smtClean="0"/>
              <a:t>are drawn. </a:t>
            </a:r>
            <a:r>
              <a:rPr lang="en-CA" dirty="0"/>
              <a:t>The code will be available upon request from </a:t>
            </a:r>
            <a:r>
              <a:rPr lang="en-CA" dirty="0" smtClean="0">
                <a:hlinkClick r:id="rId2"/>
              </a:rPr>
              <a:t>sandejoel@yahoo.ca</a:t>
            </a:r>
            <a:r>
              <a:rPr lang="en-CA" dirty="0"/>
              <a:t> </a:t>
            </a:r>
            <a:r>
              <a:rPr lang="en-CA" dirty="0" smtClean="0"/>
              <a:t> (Free </a:t>
            </a:r>
            <a:r>
              <a:rPr lang="en-CA" dirty="0"/>
              <a:t>if you are a student taking my course, or a government representative).</a:t>
            </a:r>
          </a:p>
        </p:txBody>
      </p:sp>
    </p:spTree>
    <p:extLst>
      <p:ext uri="{BB962C8B-B14F-4D97-AF65-F5344CB8AC3E}">
        <p14:creationId xmlns:p14="http://schemas.microsoft.com/office/powerpoint/2010/main" val="42845974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93204" y="202630"/>
            <a:ext cx="8229600" cy="850106"/>
          </a:xfrm>
        </p:spPr>
        <p:txBody>
          <a:bodyPr>
            <a:normAutofit/>
          </a:bodyPr>
          <a:lstStyle/>
          <a:p>
            <a:r>
              <a:rPr lang="en-CA" dirty="0" smtClean="0"/>
              <a:t>Small Query</a:t>
            </a:r>
            <a:endParaRPr lang="en-CA" dirty="0"/>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880" t="8023" r="34739" b="22015"/>
          <a:stretch/>
        </p:blipFill>
        <p:spPr bwMode="auto">
          <a:xfrm>
            <a:off x="1115615" y="1669361"/>
            <a:ext cx="7295245" cy="503619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4" name="ZoneTexte 3"/>
          <p:cNvSpPr txBox="1"/>
          <p:nvPr/>
        </p:nvSpPr>
        <p:spPr>
          <a:xfrm>
            <a:off x="251520" y="1052736"/>
            <a:ext cx="8712968" cy="646331"/>
          </a:xfrm>
          <a:prstGeom prst="rect">
            <a:avLst/>
          </a:prstGeom>
          <a:noFill/>
        </p:spPr>
        <p:txBody>
          <a:bodyPr wrap="square" rtlCol="0">
            <a:spAutoFit/>
          </a:bodyPr>
          <a:lstStyle/>
          <a:p>
            <a:r>
              <a:rPr lang="en-CA" dirty="0"/>
              <a:t>2) Produce </a:t>
            </a:r>
            <a:r>
              <a:rPr lang="en-CA" dirty="0" smtClean="0"/>
              <a:t>statistics </a:t>
            </a:r>
            <a:r>
              <a:rPr lang="en-CA" dirty="0"/>
              <a:t>of men and women, </a:t>
            </a:r>
            <a:endParaRPr lang="en-CA" dirty="0" smtClean="0"/>
          </a:p>
          <a:p>
            <a:r>
              <a:rPr lang="en-CA" dirty="0" smtClean="0"/>
              <a:t>3</a:t>
            </a:r>
            <a:r>
              <a:rPr lang="en-CA" dirty="0"/>
              <a:t>) </a:t>
            </a:r>
            <a:r>
              <a:rPr lang="en-CA" dirty="0" smtClean="0"/>
              <a:t>Input  the starting salary </a:t>
            </a:r>
            <a:r>
              <a:rPr lang="en-CA" dirty="0"/>
              <a:t>of your choice</a:t>
            </a:r>
          </a:p>
        </p:txBody>
      </p:sp>
    </p:spTree>
    <p:extLst>
      <p:ext uri="{BB962C8B-B14F-4D97-AF65-F5344CB8AC3E}">
        <p14:creationId xmlns:p14="http://schemas.microsoft.com/office/powerpoint/2010/main" val="9305526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dirty="0" smtClean="0"/>
              <a:t>Big Query</a:t>
            </a:r>
            <a:endParaRPr lang="en-CA" dirty="0"/>
          </a:p>
        </p:txBody>
      </p:sp>
      <p:pic>
        <p:nvPicPr>
          <p:cNvPr id="1331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8839" t="25495" r="16418" b="18841"/>
          <a:stretch/>
        </p:blipFill>
        <p:spPr bwMode="auto">
          <a:xfrm>
            <a:off x="399335" y="1844824"/>
            <a:ext cx="8040486" cy="41993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446632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dirty="0" smtClean="0"/>
              <a:t>Execution</a:t>
            </a:r>
            <a:endParaRPr lang="en-CA" dirty="0"/>
          </a:p>
        </p:txBody>
      </p:sp>
      <p:pic>
        <p:nvPicPr>
          <p:cNvPr id="1536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3720" t="34851" r="35794" b="44693"/>
          <a:stretch/>
        </p:blipFill>
        <p:spPr bwMode="auto">
          <a:xfrm>
            <a:off x="523091" y="2204864"/>
            <a:ext cx="8107567"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01919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850106"/>
          </a:xfrm>
        </p:spPr>
        <p:txBody>
          <a:bodyPr>
            <a:normAutofit/>
          </a:bodyPr>
          <a:lstStyle/>
          <a:p>
            <a:r>
              <a:rPr lang="en-CA" dirty="0" smtClean="0"/>
              <a:t>Visualization</a:t>
            </a:r>
            <a:endParaRPr lang="en-CA" dirty="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269" t="22471" r="12843" b="25333"/>
          <a:stretch/>
        </p:blipFill>
        <p:spPr bwMode="auto">
          <a:xfrm>
            <a:off x="397818" y="1484784"/>
            <a:ext cx="8244830" cy="40339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58018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dirty="0" smtClean="0"/>
              <a:t>Execution</a:t>
            </a:r>
            <a:endParaRPr lang="en-CA" dirty="0"/>
          </a:p>
        </p:txBody>
      </p:sp>
      <p:pic>
        <p:nvPicPr>
          <p:cNvPr id="1433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804" t="47226" r="50284" b="18176"/>
          <a:stretch/>
        </p:blipFill>
        <p:spPr bwMode="auto">
          <a:xfrm>
            <a:off x="467544" y="1844824"/>
            <a:ext cx="8208912"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52290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dirty="0" smtClean="0"/>
              <a:t>Visualization</a:t>
            </a:r>
            <a:endParaRPr lang="en-CA" dirty="0"/>
          </a:p>
        </p:txBody>
      </p:sp>
      <p:pic>
        <p:nvPicPr>
          <p:cNvPr id="1638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088" t="9850" r="9088" b="15145"/>
          <a:stretch/>
        </p:blipFill>
        <p:spPr bwMode="auto">
          <a:xfrm>
            <a:off x="395536" y="1412776"/>
            <a:ext cx="8315026" cy="4503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03698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53536"/>
            <a:ext cx="8229600" cy="871208"/>
          </a:xfrm>
        </p:spPr>
        <p:txBody>
          <a:bodyPr>
            <a:normAutofit/>
          </a:bodyPr>
          <a:lstStyle/>
          <a:p>
            <a:r>
              <a:rPr lang="en-US" dirty="0"/>
              <a:t>Small additional request</a:t>
            </a:r>
            <a:endParaRPr lang="en-CA" dirty="0"/>
          </a:p>
        </p:txBody>
      </p:sp>
      <p:sp>
        <p:nvSpPr>
          <p:cNvPr id="3" name="Espace réservé du contenu 2"/>
          <p:cNvSpPr>
            <a:spLocks noGrp="1"/>
          </p:cNvSpPr>
          <p:nvPr>
            <p:ph idx="1"/>
          </p:nvPr>
        </p:nvSpPr>
        <p:spPr>
          <a:xfrm>
            <a:off x="457200" y="1700807"/>
            <a:ext cx="8229600" cy="4248473"/>
          </a:xfrm>
        </p:spPr>
        <p:txBody>
          <a:bodyPr>
            <a:normAutofit/>
          </a:bodyPr>
          <a:lstStyle/>
          <a:p>
            <a:r>
              <a:rPr lang="en-CA" dirty="0"/>
              <a:t>It is not always required to do </a:t>
            </a:r>
            <a:r>
              <a:rPr lang="en-CA" dirty="0" smtClean="0"/>
              <a:t>sub-queries</a:t>
            </a:r>
            <a:r>
              <a:rPr lang="en-CA" dirty="0"/>
              <a:t>.</a:t>
            </a:r>
            <a:endParaRPr lang="en-CA" dirty="0" smtClean="0"/>
          </a:p>
          <a:p>
            <a:endParaRPr lang="en-US" dirty="0" smtClean="0"/>
          </a:p>
          <a:p>
            <a:r>
              <a:rPr lang="en-CA" dirty="0"/>
              <a:t>We can do courses with 2 nested </a:t>
            </a:r>
            <a:r>
              <a:rPr lang="en-CA" dirty="0" smtClean="0"/>
              <a:t>loops.</a:t>
            </a:r>
          </a:p>
          <a:p>
            <a:endParaRPr lang="en-US" dirty="0" smtClean="0"/>
          </a:p>
          <a:p>
            <a:r>
              <a:rPr lang="en-CA" dirty="0"/>
              <a:t>This is the case if we </a:t>
            </a:r>
            <a:r>
              <a:rPr lang="en-CA" dirty="0" smtClean="0"/>
              <a:t>want to </a:t>
            </a:r>
            <a:r>
              <a:rPr lang="en-CA" dirty="0"/>
              <a:t>see the average </a:t>
            </a:r>
            <a:r>
              <a:rPr lang="en-CA" dirty="0" smtClean="0"/>
              <a:t>salary by </a:t>
            </a:r>
            <a:r>
              <a:rPr lang="en-CA" dirty="0"/>
              <a:t>province.</a:t>
            </a:r>
          </a:p>
        </p:txBody>
      </p:sp>
    </p:spTree>
    <p:extLst>
      <p:ext uri="{BB962C8B-B14F-4D97-AF65-F5344CB8AC3E}">
        <p14:creationId xmlns:p14="http://schemas.microsoft.com/office/powerpoint/2010/main" val="3050367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CA"/>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16" t="6211" r="63050" b="7476"/>
          <a:stretch/>
        </p:blipFill>
        <p:spPr bwMode="auto">
          <a:xfrm>
            <a:off x="1115616" y="476672"/>
            <a:ext cx="3706561" cy="595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4787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CA" dirty="0"/>
          </a:p>
        </p:txBody>
      </p:sp>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611" t="44888" r="46136" b="24190"/>
          <a:stretch/>
        </p:blipFill>
        <p:spPr bwMode="auto">
          <a:xfrm>
            <a:off x="471580" y="2564904"/>
            <a:ext cx="7629159" cy="2750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7183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53536"/>
            <a:ext cx="8229600" cy="943216"/>
          </a:xfrm>
        </p:spPr>
        <p:txBody>
          <a:bodyPr/>
          <a:lstStyle/>
          <a:p>
            <a:r>
              <a:rPr lang="en-CA" dirty="0" smtClean="0"/>
              <a:t>Visualisation</a:t>
            </a:r>
            <a:endParaRPr lang="en-CA"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705" t="31779" r="33774" b="17654"/>
          <a:stretch/>
        </p:blipFill>
        <p:spPr bwMode="auto">
          <a:xfrm>
            <a:off x="847016" y="1340768"/>
            <a:ext cx="7031295" cy="4492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3"/>
          <p:cNvSpPr txBox="1"/>
          <p:nvPr/>
        </p:nvSpPr>
        <p:spPr>
          <a:xfrm>
            <a:off x="847016" y="6021288"/>
            <a:ext cx="7031295" cy="369332"/>
          </a:xfrm>
          <a:prstGeom prst="rect">
            <a:avLst/>
          </a:prstGeom>
          <a:noFill/>
        </p:spPr>
        <p:txBody>
          <a:bodyPr wrap="square" rtlCol="0">
            <a:spAutoFit/>
          </a:bodyPr>
          <a:lstStyle/>
          <a:p>
            <a:r>
              <a:rPr lang="en-CA" dirty="0" smtClean="0"/>
              <a:t>Results show that  : NB </a:t>
            </a:r>
            <a:r>
              <a:rPr lang="en-CA" dirty="0" smtClean="0"/>
              <a:t>&gt; QC &gt; AB &gt; CB &gt; ON</a:t>
            </a:r>
            <a:endParaRPr lang="en-CA" dirty="0"/>
          </a:p>
        </p:txBody>
      </p:sp>
    </p:spTree>
    <p:extLst>
      <p:ext uri="{BB962C8B-B14F-4D97-AF65-F5344CB8AC3E}">
        <p14:creationId xmlns:p14="http://schemas.microsoft.com/office/powerpoint/2010/main" val="478817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778098"/>
          </a:xfrm>
        </p:spPr>
        <p:txBody>
          <a:bodyPr>
            <a:normAutofit/>
          </a:bodyPr>
          <a:lstStyle/>
          <a:p>
            <a:r>
              <a:rPr lang="en-CA" dirty="0" smtClean="0"/>
              <a:t>Stats.csv</a:t>
            </a:r>
            <a:endParaRPr lang="en-CA"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160" t="9784" r="29931"/>
          <a:stretch/>
        </p:blipFill>
        <p:spPr bwMode="auto">
          <a:xfrm>
            <a:off x="755576" y="1380092"/>
            <a:ext cx="5184576" cy="5168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3"/>
          <p:cNvSpPr txBox="1"/>
          <p:nvPr/>
        </p:nvSpPr>
        <p:spPr>
          <a:xfrm>
            <a:off x="6300192" y="3127256"/>
            <a:ext cx="2565950" cy="923330"/>
          </a:xfrm>
          <a:prstGeom prst="rect">
            <a:avLst/>
          </a:prstGeom>
          <a:noFill/>
          <a:ln>
            <a:solidFill>
              <a:schemeClr val="accent1"/>
            </a:solidFill>
          </a:ln>
        </p:spPr>
        <p:txBody>
          <a:bodyPr wrap="square" rtlCol="0">
            <a:spAutoFit/>
          </a:bodyPr>
          <a:lstStyle/>
          <a:p>
            <a:r>
              <a:rPr lang="en-CA" dirty="0"/>
              <a:t>Here is the content of the csv file used to make these analyzes</a:t>
            </a:r>
          </a:p>
        </p:txBody>
      </p:sp>
    </p:spTree>
    <p:extLst>
      <p:ext uri="{BB962C8B-B14F-4D97-AF65-F5344CB8AC3E}">
        <p14:creationId xmlns:p14="http://schemas.microsoft.com/office/powerpoint/2010/main" val="645901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5446" y="1700808"/>
            <a:ext cx="8229600" cy="2304256"/>
          </a:xfrm>
        </p:spPr>
        <p:txBody>
          <a:bodyPr>
            <a:normAutofit/>
          </a:bodyPr>
          <a:lstStyle/>
          <a:p>
            <a:r>
              <a:rPr lang="en-CA" dirty="0"/>
              <a:t>Thank you for following me in this adventure of </a:t>
            </a:r>
            <a:r>
              <a:rPr lang="en-CA" dirty="0" err="1"/>
              <a:t>DataSciences</a:t>
            </a:r>
            <a:endParaRPr lang="en-CA" dirty="0"/>
          </a:p>
        </p:txBody>
      </p:sp>
      <p:sp>
        <p:nvSpPr>
          <p:cNvPr id="4" name="ZoneTexte 3"/>
          <p:cNvSpPr txBox="1"/>
          <p:nvPr/>
        </p:nvSpPr>
        <p:spPr>
          <a:xfrm>
            <a:off x="1259632" y="5373216"/>
            <a:ext cx="6668234" cy="830997"/>
          </a:xfrm>
          <a:prstGeom prst="rect">
            <a:avLst/>
          </a:prstGeom>
          <a:noFill/>
        </p:spPr>
        <p:txBody>
          <a:bodyPr wrap="square" rtlCol="0">
            <a:spAutoFit/>
          </a:bodyPr>
          <a:lstStyle/>
          <a:p>
            <a:pPr algn="ctr"/>
            <a:r>
              <a:rPr lang="en-CA" sz="2400" dirty="0" smtClean="0"/>
              <a:t>Contact me at </a:t>
            </a:r>
            <a:r>
              <a:rPr lang="en-CA" sz="2400" dirty="0" smtClean="0">
                <a:hlinkClick r:id="rId2"/>
              </a:rPr>
              <a:t>sandejoel@yahoo.ca</a:t>
            </a:r>
            <a:r>
              <a:rPr lang="en-CA" sz="2400" dirty="0" smtClean="0"/>
              <a:t> </a:t>
            </a:r>
          </a:p>
          <a:p>
            <a:pPr algn="ctr"/>
            <a:r>
              <a:rPr lang="en-CA" sz="2400" dirty="0" smtClean="0"/>
              <a:t>for questions</a:t>
            </a:r>
            <a:endParaRPr lang="en-CA" sz="2400" dirty="0"/>
          </a:p>
        </p:txBody>
      </p:sp>
    </p:spTree>
    <p:extLst>
      <p:ext uri="{BB962C8B-B14F-4D97-AF65-F5344CB8AC3E}">
        <p14:creationId xmlns:p14="http://schemas.microsoft.com/office/powerpoint/2010/main" val="29378176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706090"/>
          </a:xfrm>
        </p:spPr>
        <p:txBody>
          <a:bodyPr>
            <a:normAutofit fontScale="90000"/>
          </a:bodyPr>
          <a:lstStyle/>
          <a:p>
            <a:r>
              <a:rPr lang="en-CA" dirty="0" smtClean="0"/>
              <a:t>Overview</a:t>
            </a:r>
            <a:endParaRPr lang="en-CA" dirty="0"/>
          </a:p>
        </p:txBody>
      </p:sp>
      <p:sp>
        <p:nvSpPr>
          <p:cNvPr id="3" name="Espace réservé du contenu 2"/>
          <p:cNvSpPr>
            <a:spLocks noGrp="1"/>
          </p:cNvSpPr>
          <p:nvPr>
            <p:ph idx="1"/>
          </p:nvPr>
        </p:nvSpPr>
        <p:spPr>
          <a:xfrm>
            <a:off x="457200" y="980728"/>
            <a:ext cx="8229600" cy="5544616"/>
          </a:xfrm>
        </p:spPr>
        <p:txBody>
          <a:bodyPr>
            <a:normAutofit lnSpcReduction="10000"/>
          </a:bodyPr>
          <a:lstStyle/>
          <a:p>
            <a:r>
              <a:rPr lang="en-CA" dirty="0" smtClean="0"/>
              <a:t>Introduction</a:t>
            </a:r>
          </a:p>
          <a:p>
            <a:r>
              <a:rPr lang="en-CA" dirty="0" smtClean="0"/>
              <a:t>Analysis Methodology</a:t>
            </a:r>
          </a:p>
          <a:p>
            <a:r>
              <a:rPr lang="en-CA" dirty="0" smtClean="0"/>
              <a:t>Small queries (</a:t>
            </a:r>
            <a:r>
              <a:rPr lang="en-CA" dirty="0" err="1" smtClean="0"/>
              <a:t>Fonctions</a:t>
            </a:r>
            <a:r>
              <a:rPr lang="en-CA" dirty="0" smtClean="0"/>
              <a:t>)</a:t>
            </a:r>
          </a:p>
          <a:p>
            <a:pPr lvl="1"/>
            <a:r>
              <a:rPr lang="en-CA" dirty="0"/>
              <a:t>Number of records by province for a given </a:t>
            </a:r>
            <a:r>
              <a:rPr lang="en-CA" dirty="0" err="1" smtClean="0"/>
              <a:t>yea.e</a:t>
            </a:r>
            <a:r>
              <a:rPr lang="en-CA" dirty="0" smtClean="0"/>
              <a:t> </a:t>
            </a:r>
          </a:p>
          <a:p>
            <a:pPr lvl="1"/>
            <a:r>
              <a:rPr lang="en-CA" dirty="0"/>
              <a:t>Number of women who have immigrated </a:t>
            </a:r>
            <a:r>
              <a:rPr lang="en-CA" dirty="0" smtClean="0"/>
              <a:t>since 1980 in </a:t>
            </a:r>
            <a:r>
              <a:rPr lang="en-CA" dirty="0"/>
              <a:t>a given province, whose current annual salary is $ 45,000 or more</a:t>
            </a:r>
            <a:endParaRPr lang="en-CA" dirty="0" smtClean="0"/>
          </a:p>
          <a:p>
            <a:r>
              <a:rPr lang="en-CA" dirty="0" smtClean="0"/>
              <a:t>Big-Queries</a:t>
            </a:r>
          </a:p>
          <a:p>
            <a:pPr lvl="1"/>
            <a:r>
              <a:rPr lang="en-CA" dirty="0"/>
              <a:t>Statistics of Total Registration Numbers by Province from 1980 to </a:t>
            </a:r>
            <a:r>
              <a:rPr lang="en-CA" dirty="0" smtClean="0"/>
              <a:t>2016</a:t>
            </a:r>
          </a:p>
          <a:p>
            <a:pPr lvl="1"/>
            <a:r>
              <a:rPr lang="en-CA" dirty="0"/>
              <a:t>Statistics for all provinces of the 2nd small request</a:t>
            </a:r>
            <a:r>
              <a:rPr lang="en-CA" dirty="0" smtClean="0"/>
              <a:t>.</a:t>
            </a:r>
          </a:p>
          <a:p>
            <a:pPr lvl="1"/>
            <a:r>
              <a:rPr lang="en-CA" dirty="0" err="1" smtClean="0"/>
              <a:t>Personnalization</a:t>
            </a:r>
            <a:endParaRPr lang="en-CA" dirty="0" smtClean="0"/>
          </a:p>
          <a:p>
            <a:r>
              <a:rPr lang="en-CA" dirty="0" smtClean="0"/>
              <a:t>Conclusion</a:t>
            </a:r>
          </a:p>
        </p:txBody>
      </p:sp>
    </p:spTree>
    <p:extLst>
      <p:ext uri="{BB962C8B-B14F-4D97-AF65-F5344CB8AC3E}">
        <p14:creationId xmlns:p14="http://schemas.microsoft.com/office/powerpoint/2010/main" val="11007728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88640"/>
            <a:ext cx="8229600" cy="864096"/>
          </a:xfrm>
        </p:spPr>
        <p:txBody>
          <a:bodyPr>
            <a:normAutofit/>
          </a:bodyPr>
          <a:lstStyle/>
          <a:p>
            <a:r>
              <a:rPr lang="en-CA" dirty="0" smtClean="0"/>
              <a:t>Introduction</a:t>
            </a:r>
            <a:endParaRPr lang="en-CA" dirty="0"/>
          </a:p>
        </p:txBody>
      </p:sp>
      <p:sp>
        <p:nvSpPr>
          <p:cNvPr id="3" name="Espace réservé du contenu 2"/>
          <p:cNvSpPr>
            <a:spLocks noGrp="1"/>
          </p:cNvSpPr>
          <p:nvPr>
            <p:ph idx="1"/>
          </p:nvPr>
        </p:nvSpPr>
        <p:spPr>
          <a:xfrm>
            <a:off x="467544" y="1124744"/>
            <a:ext cx="8229600" cy="5256584"/>
          </a:xfrm>
        </p:spPr>
        <p:txBody>
          <a:bodyPr>
            <a:normAutofit fontScale="92500" lnSpcReduction="10000"/>
          </a:bodyPr>
          <a:lstStyle/>
          <a:p>
            <a:r>
              <a:rPr lang="en-CA" dirty="0"/>
              <a:t>Canada is a country that </a:t>
            </a:r>
            <a:r>
              <a:rPr lang="en-CA" dirty="0" smtClean="0"/>
              <a:t>was </a:t>
            </a:r>
            <a:r>
              <a:rPr lang="en-CA" dirty="0"/>
              <a:t>built on </a:t>
            </a:r>
            <a:r>
              <a:rPr lang="en-CA" dirty="0" smtClean="0"/>
              <a:t>cultural </a:t>
            </a:r>
            <a:r>
              <a:rPr lang="en-CA" dirty="0"/>
              <a:t>diversity since the 1980s</a:t>
            </a:r>
            <a:r>
              <a:rPr lang="en-CA" dirty="0" smtClean="0"/>
              <a:t>.</a:t>
            </a:r>
          </a:p>
          <a:p>
            <a:endParaRPr lang="en-CA" dirty="0" smtClean="0"/>
          </a:p>
          <a:p>
            <a:r>
              <a:rPr lang="en-CA" dirty="0"/>
              <a:t>Many immigrants looking for a </a:t>
            </a:r>
            <a:r>
              <a:rPr lang="en-CA" dirty="0" smtClean="0"/>
              <a:t>more stable </a:t>
            </a:r>
            <a:r>
              <a:rPr lang="en-CA" dirty="0"/>
              <a:t>geo-political </a:t>
            </a:r>
            <a:r>
              <a:rPr lang="en-CA" dirty="0" smtClean="0"/>
              <a:t>environment </a:t>
            </a:r>
            <a:r>
              <a:rPr lang="en-CA" dirty="0"/>
              <a:t>immigrate to Canada</a:t>
            </a:r>
            <a:r>
              <a:rPr lang="en-CA" dirty="0" smtClean="0"/>
              <a:t>.</a:t>
            </a:r>
          </a:p>
          <a:p>
            <a:endParaRPr lang="en-CA" dirty="0" smtClean="0"/>
          </a:p>
          <a:p>
            <a:r>
              <a:rPr lang="en-CA" dirty="0"/>
              <a:t>I gave myself the mandate to do a complete analysis of the recorded data of these migrants</a:t>
            </a:r>
            <a:r>
              <a:rPr lang="en-CA" dirty="0" smtClean="0"/>
              <a:t>.</a:t>
            </a:r>
          </a:p>
          <a:p>
            <a:endParaRPr lang="en-CA" dirty="0" smtClean="0"/>
          </a:p>
          <a:p>
            <a:r>
              <a:rPr lang="en-CA" dirty="0"/>
              <a:t>I thank you for following me throughout my analysis </a:t>
            </a:r>
            <a:r>
              <a:rPr lang="en-CA" dirty="0" smtClean="0"/>
              <a:t>. The </a:t>
            </a:r>
            <a:r>
              <a:rPr lang="en-CA" dirty="0"/>
              <a:t>source code is made in Python language</a:t>
            </a:r>
            <a:r>
              <a:rPr lang="en-CA" dirty="0" smtClean="0"/>
              <a:t>. Let us start …</a:t>
            </a:r>
            <a:endParaRPr lang="en-CA" dirty="0"/>
          </a:p>
        </p:txBody>
      </p:sp>
    </p:spTree>
    <p:extLst>
      <p:ext uri="{BB962C8B-B14F-4D97-AF65-F5344CB8AC3E}">
        <p14:creationId xmlns:p14="http://schemas.microsoft.com/office/powerpoint/2010/main" val="40450833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88640"/>
            <a:ext cx="8229600" cy="792088"/>
          </a:xfrm>
        </p:spPr>
        <p:txBody>
          <a:bodyPr>
            <a:normAutofit/>
          </a:bodyPr>
          <a:lstStyle/>
          <a:p>
            <a:r>
              <a:rPr lang="en-CA" dirty="0" smtClean="0"/>
              <a:t>Analysis Methodology</a:t>
            </a:r>
            <a:endParaRPr lang="en-CA" dirty="0"/>
          </a:p>
        </p:txBody>
      </p:sp>
      <p:sp>
        <p:nvSpPr>
          <p:cNvPr id="3" name="Espace réservé du contenu 2"/>
          <p:cNvSpPr>
            <a:spLocks noGrp="1"/>
          </p:cNvSpPr>
          <p:nvPr>
            <p:ph idx="1"/>
          </p:nvPr>
        </p:nvSpPr>
        <p:spPr>
          <a:xfrm>
            <a:off x="467544" y="1196752"/>
            <a:ext cx="8229600" cy="5328592"/>
          </a:xfrm>
        </p:spPr>
        <p:txBody>
          <a:bodyPr>
            <a:normAutofit/>
          </a:bodyPr>
          <a:lstStyle/>
          <a:p>
            <a:r>
              <a:rPr lang="en-CA" sz="2600" dirty="0"/>
              <a:t>By habit, I like to make small queries (Functions) for warm-up: It is therefore by this that we will start</a:t>
            </a:r>
            <a:r>
              <a:rPr lang="en-CA" sz="2600" dirty="0" smtClean="0"/>
              <a:t>.</a:t>
            </a:r>
          </a:p>
          <a:p>
            <a:endParaRPr lang="en-CA" sz="2600" dirty="0"/>
          </a:p>
          <a:p>
            <a:r>
              <a:rPr lang="en-CA" sz="2600" dirty="0"/>
              <a:t>In general, when these queries are established, for the future, when one has to do with larger queries, simply go search them one by one or even combine them to facilitate the task during a large </a:t>
            </a:r>
            <a:r>
              <a:rPr lang="en-CA" sz="2600" dirty="0" smtClean="0"/>
              <a:t>query.</a:t>
            </a:r>
          </a:p>
          <a:p>
            <a:pPr marL="137160" indent="0">
              <a:buNone/>
            </a:pPr>
            <a:endParaRPr lang="en-CA" sz="2600" dirty="0" smtClean="0"/>
          </a:p>
          <a:p>
            <a:r>
              <a:rPr lang="en-CA" sz="2600" dirty="0"/>
              <a:t>It becomes </a:t>
            </a:r>
            <a:r>
              <a:rPr lang="en-CA" sz="2600" dirty="0" smtClean="0"/>
              <a:t>a game of boys, </a:t>
            </a:r>
            <a:r>
              <a:rPr lang="en-CA" sz="2600" dirty="0"/>
              <a:t>and the code is easier to </a:t>
            </a:r>
            <a:r>
              <a:rPr lang="en-CA" sz="2600" dirty="0" smtClean="0"/>
              <a:t>maintain. Let’s start …</a:t>
            </a:r>
          </a:p>
          <a:p>
            <a:pPr marL="0" indent="0">
              <a:buNone/>
            </a:pPr>
            <a:endParaRPr lang="en-CA" dirty="0"/>
          </a:p>
        </p:txBody>
      </p:sp>
    </p:spTree>
    <p:extLst>
      <p:ext uri="{BB962C8B-B14F-4D97-AF65-F5344CB8AC3E}">
        <p14:creationId xmlns:p14="http://schemas.microsoft.com/office/powerpoint/2010/main" val="17020604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844824"/>
            <a:ext cx="8229600" cy="2079104"/>
          </a:xfrm>
        </p:spPr>
        <p:txBody>
          <a:bodyPr>
            <a:noAutofit/>
          </a:bodyPr>
          <a:lstStyle/>
          <a:p>
            <a:pPr lvl="1" algn="ctr" rtl="0">
              <a:spcBef>
                <a:spcPct val="0"/>
              </a:spcBef>
            </a:pPr>
            <a:r>
              <a:rPr lang="en-CA" sz="4000" b="1" kern="1200"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rPr>
              <a:t>Statistics of Total Registration Numbers by Province from 1980 to 2016</a:t>
            </a:r>
            <a:endParaRPr lang="en-CA" sz="4000" b="1" kern="1200"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endParaRPr>
          </a:p>
        </p:txBody>
      </p:sp>
    </p:spTree>
    <p:extLst>
      <p:ext uri="{BB962C8B-B14F-4D97-AF65-F5344CB8AC3E}">
        <p14:creationId xmlns:p14="http://schemas.microsoft.com/office/powerpoint/2010/main" val="20192769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922114"/>
          </a:xfrm>
        </p:spPr>
        <p:txBody>
          <a:bodyPr/>
          <a:lstStyle/>
          <a:p>
            <a:r>
              <a:rPr lang="en-CA" dirty="0" smtClean="0"/>
              <a:t>Small </a:t>
            </a:r>
            <a:r>
              <a:rPr lang="en-CA" dirty="0"/>
              <a:t>Q</a:t>
            </a:r>
            <a:r>
              <a:rPr lang="en-CA" dirty="0" smtClean="0"/>
              <a:t>ueries</a:t>
            </a:r>
            <a:endParaRPr lang="en-CA" dirty="0"/>
          </a:p>
        </p:txBody>
      </p:sp>
      <p:sp>
        <p:nvSpPr>
          <p:cNvPr id="4" name="Rectangle 3"/>
          <p:cNvSpPr/>
          <p:nvPr/>
        </p:nvSpPr>
        <p:spPr>
          <a:xfrm>
            <a:off x="924744" y="5487832"/>
            <a:ext cx="6174432" cy="369332"/>
          </a:xfrm>
          <a:prstGeom prst="rect">
            <a:avLst/>
          </a:prstGeom>
        </p:spPr>
        <p:txBody>
          <a:bodyPr wrap="square">
            <a:spAutoFit/>
          </a:bodyPr>
          <a:lstStyle/>
          <a:p>
            <a:r>
              <a:rPr lang="en-CA" dirty="0" err="1" smtClean="0"/>
              <a:t>Nombre_Enregistrements_Province_Annee</a:t>
            </a:r>
            <a:r>
              <a:rPr lang="en-CA" dirty="0" smtClean="0"/>
              <a:t>('NB', 1996)</a:t>
            </a:r>
            <a:endParaRPr lang="en-CA" dirty="0"/>
          </a:p>
        </p:txBody>
      </p:sp>
      <p:sp>
        <p:nvSpPr>
          <p:cNvPr id="5" name="ZoneTexte 4"/>
          <p:cNvSpPr txBox="1"/>
          <p:nvPr/>
        </p:nvSpPr>
        <p:spPr>
          <a:xfrm>
            <a:off x="467544" y="1196752"/>
            <a:ext cx="8036376" cy="646331"/>
          </a:xfrm>
          <a:prstGeom prst="rect">
            <a:avLst/>
          </a:prstGeom>
          <a:noFill/>
        </p:spPr>
        <p:txBody>
          <a:bodyPr wrap="square" rtlCol="0">
            <a:spAutoFit/>
          </a:bodyPr>
          <a:lstStyle/>
          <a:p>
            <a:r>
              <a:rPr lang="en-CA" dirty="0" smtClean="0"/>
              <a:t>1) </a:t>
            </a:r>
            <a:r>
              <a:rPr lang="en-CA" dirty="0"/>
              <a:t>In preparation for a large query that spans all years of registration, we will create a small function</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716" t="42636" r="25825" b="28682"/>
          <a:stretch/>
        </p:blipFill>
        <p:spPr bwMode="auto">
          <a:xfrm>
            <a:off x="896164" y="2060848"/>
            <a:ext cx="6894619" cy="342698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6" name="ZoneTexte 5"/>
          <p:cNvSpPr txBox="1"/>
          <p:nvPr/>
        </p:nvSpPr>
        <p:spPr>
          <a:xfrm>
            <a:off x="1026458" y="6158408"/>
            <a:ext cx="6336704" cy="369332"/>
          </a:xfrm>
          <a:prstGeom prst="rect">
            <a:avLst/>
          </a:prstGeom>
          <a:noFill/>
          <a:ln>
            <a:solidFill>
              <a:schemeClr val="accent1"/>
            </a:solidFill>
          </a:ln>
        </p:spPr>
        <p:txBody>
          <a:bodyPr wrap="square" rtlCol="0">
            <a:spAutoFit/>
          </a:bodyPr>
          <a:lstStyle/>
          <a:p>
            <a:pPr algn="ctr"/>
            <a:r>
              <a:rPr lang="en-CA" dirty="0"/>
              <a:t>The answer for this query is 3</a:t>
            </a:r>
          </a:p>
        </p:txBody>
      </p:sp>
    </p:spTree>
    <p:extLst>
      <p:ext uri="{BB962C8B-B14F-4D97-AF65-F5344CB8AC3E}">
        <p14:creationId xmlns:p14="http://schemas.microsoft.com/office/powerpoint/2010/main" val="37583175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dirty="0" smtClean="0"/>
              <a:t>Small Queries</a:t>
            </a:r>
            <a:endParaRPr lang="en-CA"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026" t="11568" r="34055" b="68961"/>
          <a:stretch/>
        </p:blipFill>
        <p:spPr bwMode="auto">
          <a:xfrm>
            <a:off x="611560" y="3212976"/>
            <a:ext cx="7954319" cy="2448272"/>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4" name="ZoneTexte 3"/>
          <p:cNvSpPr txBox="1"/>
          <p:nvPr/>
        </p:nvSpPr>
        <p:spPr>
          <a:xfrm>
            <a:off x="611560" y="1628800"/>
            <a:ext cx="7954319" cy="923330"/>
          </a:xfrm>
          <a:prstGeom prst="rect">
            <a:avLst/>
          </a:prstGeom>
          <a:noFill/>
          <a:ln>
            <a:noFill/>
          </a:ln>
        </p:spPr>
        <p:txBody>
          <a:bodyPr wrap="square" rtlCol="0">
            <a:spAutoFit/>
          </a:bodyPr>
          <a:lstStyle/>
          <a:p>
            <a:r>
              <a:rPr lang="en-CA" dirty="0"/>
              <a:t>In preparation for a large query that </a:t>
            </a:r>
            <a:r>
              <a:rPr lang="en-CA" dirty="0" smtClean="0"/>
              <a:t>deals with </a:t>
            </a:r>
            <a:r>
              <a:rPr lang="en-CA" dirty="0"/>
              <a:t>all years of registration, we will create a small function that stores in a table all records for a given province from the year 1980 to 2016</a:t>
            </a:r>
          </a:p>
        </p:txBody>
      </p:sp>
    </p:spTree>
    <p:extLst>
      <p:ext uri="{BB962C8B-B14F-4D97-AF65-F5344CB8AC3E}">
        <p14:creationId xmlns:p14="http://schemas.microsoft.com/office/powerpoint/2010/main" val="45092929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664</TotalTime>
  <Words>645</Words>
  <Application>Microsoft Office PowerPoint</Application>
  <PresentationFormat>Affichage à l'écran (4:3)</PresentationFormat>
  <Paragraphs>86</Paragraphs>
  <Slides>30</Slides>
  <Notes>1</Notes>
  <HiddenSlides>0</HiddenSlides>
  <MMClips>0</MMClips>
  <ScaleCrop>false</ScaleCrop>
  <HeadingPairs>
    <vt:vector size="4" baseType="variant">
      <vt:variant>
        <vt:lpstr>Thème</vt:lpstr>
      </vt:variant>
      <vt:variant>
        <vt:i4>1</vt:i4>
      </vt:variant>
      <vt:variant>
        <vt:lpstr>Titres des diapositives</vt:lpstr>
      </vt:variant>
      <vt:variant>
        <vt:i4>30</vt:i4>
      </vt:variant>
    </vt:vector>
  </HeadingPairs>
  <TitlesOfParts>
    <vt:vector size="31" baseType="lpstr">
      <vt:lpstr>Apex</vt:lpstr>
      <vt:lpstr>Data Analysis of Immigrants received Since 1980</vt:lpstr>
      <vt:lpstr>Warning :</vt:lpstr>
      <vt:lpstr>Stats.csv</vt:lpstr>
      <vt:lpstr>Overview</vt:lpstr>
      <vt:lpstr>Introduction</vt:lpstr>
      <vt:lpstr>Analysis Methodology</vt:lpstr>
      <vt:lpstr>Statistics of Total Registration Numbers by Province from 1980 to 2016</vt:lpstr>
      <vt:lpstr>Small Queries</vt:lpstr>
      <vt:lpstr>Small Queries</vt:lpstr>
      <vt:lpstr>Small Queries</vt:lpstr>
      <vt:lpstr>Petites requêtes</vt:lpstr>
      <vt:lpstr>Big Query</vt:lpstr>
      <vt:lpstr>Visualization</vt:lpstr>
      <vt:lpstr>Statistics of Number of women who have immigrated since 1980 and whose current annual salary is &gt;= 45,000</vt:lpstr>
      <vt:lpstr>Small Query</vt:lpstr>
      <vt:lpstr>Small Query</vt:lpstr>
      <vt:lpstr>Visualization</vt:lpstr>
      <vt:lpstr>Personnalisation</vt:lpstr>
      <vt:lpstr>Small Query</vt:lpstr>
      <vt:lpstr>Small Query</vt:lpstr>
      <vt:lpstr>Big Query</vt:lpstr>
      <vt:lpstr>Execution</vt:lpstr>
      <vt:lpstr>Visualization</vt:lpstr>
      <vt:lpstr>Execution</vt:lpstr>
      <vt:lpstr>Visualization</vt:lpstr>
      <vt:lpstr>Small additional request</vt:lpstr>
      <vt:lpstr>Présentation PowerPoint</vt:lpstr>
      <vt:lpstr>Présentation PowerPoint</vt:lpstr>
      <vt:lpstr>Visualisation</vt:lpstr>
      <vt:lpstr>Thank you for following me in this adventure of DataSciences</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de données des Immigrants reçus depuis 1980</dc:title>
  <dc:creator>Joel Sande</dc:creator>
  <cp:lastModifiedBy>Joel Sande</cp:lastModifiedBy>
  <cp:revision>38</cp:revision>
  <dcterms:created xsi:type="dcterms:W3CDTF">2018-03-01T15:54:12Z</dcterms:created>
  <dcterms:modified xsi:type="dcterms:W3CDTF">2018-03-03T21:25:36Z</dcterms:modified>
</cp:coreProperties>
</file>